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57" r:id="rId4"/>
    <p:sldId id="264" r:id="rId5"/>
    <p:sldId id="269" r:id="rId6"/>
    <p:sldId id="271" r:id="rId7"/>
    <p:sldId id="265" r:id="rId8"/>
    <p:sldId id="270" r:id="rId9"/>
    <p:sldId id="26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19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6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3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21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00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8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7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69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9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35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2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8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8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0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6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DBA00-27B2-4E57-AEFE-4D85BA66CFF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10E757-1A89-4820-B3B0-599FC51987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5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B6AF77E-26BB-EF09-D39A-4BC9CEF3A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315" y="3657597"/>
            <a:ext cx="7125370" cy="1554483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A50021"/>
                </a:solidFill>
                <a:latin typeface="Avenir Next LT Pro Demi" panose="020B0704020202020204" pitchFamily="34" charset="0"/>
                <a:cs typeface="Arial" panose="020B0604020202020204" pitchFamily="34" charset="0"/>
              </a:rPr>
              <a:t>FEDERATION SUD DES PRODUCTEURS DE VINS A APPELLATIONS D’ORIGINE CONTRÔLEES</a:t>
            </a:r>
          </a:p>
          <a:p>
            <a:r>
              <a:rPr lang="fr-FR" sz="2400" b="1" dirty="0">
                <a:solidFill>
                  <a:srgbClr val="FF3300"/>
                </a:solidFill>
                <a:latin typeface="Avenir Next LT Pro Demi" panose="020B0704020202020204" pitchFamily="34" charset="0"/>
                <a:cs typeface="Arial" panose="020B0604020202020204" pitchFamily="34" charset="0"/>
              </a:rPr>
              <a:t>Présentation VINSCAN – du 14 au 16 juin 2023</a:t>
            </a:r>
          </a:p>
          <a:p>
            <a:pPr algn="ctr"/>
            <a:endParaRPr lang="fr-FR" sz="2400" b="1" dirty="0">
              <a:solidFill>
                <a:srgbClr val="A50021"/>
              </a:solidFill>
              <a:latin typeface="Avenir Next LT Pro Demi" panose="020B07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Avenir Next LT Pro Demi" panose="020B0704020202020204" pitchFamily="34" charset="0"/>
            </a:endParaRPr>
          </a:p>
          <a:p>
            <a:endParaRPr lang="fr-FR" dirty="0"/>
          </a:p>
        </p:txBody>
      </p:sp>
      <p:pic>
        <p:nvPicPr>
          <p:cNvPr id="5" name="Image 4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8769FCF0-9A7E-8C40-0766-116F6B3B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86" y="1269937"/>
            <a:ext cx="5886627" cy="23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808CA-AC88-8677-7037-EFECF0076095}"/>
              </a:ext>
            </a:extLst>
          </p:cNvPr>
          <p:cNvSpPr txBox="1">
            <a:spLocks/>
          </p:cNvSpPr>
          <p:nvPr/>
        </p:nvSpPr>
        <p:spPr>
          <a:xfrm>
            <a:off x="1143002" y="3158065"/>
            <a:ext cx="10134598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dirty="0">
                <a:solidFill>
                  <a:schemeClr val="accent4"/>
                </a:solidFill>
                <a:latin typeface="Avenir Next LT Pro" panose="020B0504020202020204" pitchFamily="34" charset="0"/>
              </a:rPr>
              <a:t>Gilles GOUTTENOIRE – Commission Commerciale Viticole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721C12A-6D82-4B25-6C77-E6B21DBA0139}"/>
              </a:ext>
            </a:extLst>
          </p:cNvPr>
          <p:cNvSpPr txBox="1">
            <a:spLocks/>
          </p:cNvSpPr>
          <p:nvPr/>
        </p:nvSpPr>
        <p:spPr>
          <a:xfrm>
            <a:off x="4840254" y="1819470"/>
            <a:ext cx="2511489" cy="7907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800" b="1" dirty="0">
                <a:solidFill>
                  <a:schemeClr val="accent6"/>
                </a:solidFill>
                <a:latin typeface="Avenir Next LT Pro" panose="020B0504020202020204" pitchFamily="34" charset="0"/>
              </a:rPr>
              <a:t>MERCI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AE2CFD-ADBD-9065-F3D9-64099FE8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785" y="4461932"/>
            <a:ext cx="1718425" cy="17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11F10CD9-DC97-09E3-F120-75392A60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7" y="807224"/>
            <a:ext cx="2038525" cy="82684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572E922-2BD9-9CFE-912A-5B3B681C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accent6"/>
                </a:solidFill>
              </a:rPr>
              <a:t>Introduction </a:t>
            </a:r>
          </a:p>
        </p:txBody>
      </p:sp>
      <p:pic>
        <p:nvPicPr>
          <p:cNvPr id="6" name="Image 5" descr="Une image contenant boisson, Bouteille en verre, bouteille, boisson gazeuse&#10;&#10;Description générée automatiquement">
            <a:extLst>
              <a:ext uri="{FF2B5EF4-FFF2-40B4-BE49-F238E27FC236}">
                <a16:creationId xmlns:a16="http://schemas.microsoft.com/office/drawing/2014/main" id="{1BC6D002-A880-2CFE-CF0A-7E5DAA8F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74"/>
          <a:stretch/>
        </p:blipFill>
        <p:spPr>
          <a:xfrm>
            <a:off x="8852331" y="416782"/>
            <a:ext cx="4088534" cy="60244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6AA7685-C924-E5D2-902C-CA86AB52E0E7}"/>
              </a:ext>
            </a:extLst>
          </p:cNvPr>
          <p:cNvSpPr txBox="1"/>
          <p:nvPr/>
        </p:nvSpPr>
        <p:spPr>
          <a:xfrm>
            <a:off x="996887" y="2607539"/>
            <a:ext cx="7855443" cy="281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Avenir Next LT Pro" panose="020B0504020202020204" pitchFamily="34" charset="0"/>
              </a:rPr>
              <a:t>Règles d’étiquetage prévues par le </a:t>
            </a:r>
            <a:r>
              <a:rPr lang="fr-FR" sz="2000" b="1" dirty="0">
                <a:solidFill>
                  <a:schemeClr val="accent4"/>
                </a:solidFill>
                <a:latin typeface="Avenir Next LT Pro" panose="020B0504020202020204" pitchFamily="34" charset="0"/>
              </a:rPr>
              <a:t>décret n° 2012-655 du 4 mai 2012  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Avenir Next LT Pro" panose="020B0504020202020204" pitchFamily="34" charset="0"/>
              </a:rPr>
              <a:t>Fin de l’exemption ingrédients &amp; calories prévue par </a:t>
            </a:r>
            <a:r>
              <a:rPr lang="fr-FR" sz="2000" b="1" dirty="0">
                <a:solidFill>
                  <a:schemeClr val="accent4"/>
                </a:solidFill>
                <a:latin typeface="Avenir Next LT Pro" panose="020B0504020202020204" pitchFamily="34" charset="0"/>
              </a:rPr>
              <a:t>le règlement communautaire 1308/2013 du 2 décembre 2021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>
                <a:latin typeface="Avenir Next LT Pro" panose="020B0504020202020204" pitchFamily="34" charset="0"/>
              </a:rPr>
              <a:t>Application au 8 décembre 2023, précisions par </a:t>
            </a:r>
            <a:r>
              <a:rPr lang="fr-FR" sz="2000" b="1" dirty="0">
                <a:solidFill>
                  <a:schemeClr val="accent4"/>
                </a:solidFill>
                <a:latin typeface="Avenir Next LT Pro" panose="020B0504020202020204" pitchFamily="34" charset="0"/>
              </a:rPr>
              <a:t>l’acte délégué C(2023)3257 du 30 mai 2023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0A7E6E-0E54-6C86-0E78-B0A98EA6B4A6}"/>
              </a:ext>
            </a:extLst>
          </p:cNvPr>
          <p:cNvSpPr txBox="1"/>
          <p:nvPr/>
        </p:nvSpPr>
        <p:spPr>
          <a:xfrm>
            <a:off x="1609908" y="5417860"/>
            <a:ext cx="6629400" cy="46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lnSpc>
                <a:spcPct val="150000"/>
              </a:lnSpc>
            </a:pPr>
            <a:r>
              <a:rPr lang="fr-FR" sz="1800" b="1" dirty="0">
                <a:latin typeface="Avenir Next LT Pro" panose="020B0504020202020204" pitchFamily="34" charset="0"/>
              </a:rPr>
              <a:t>Qu’est-ce que cela implique ? </a:t>
            </a:r>
          </a:p>
        </p:txBody>
      </p:sp>
    </p:spTree>
    <p:extLst>
      <p:ext uri="{BB962C8B-B14F-4D97-AF65-F5344CB8AC3E}">
        <p14:creationId xmlns:p14="http://schemas.microsoft.com/office/powerpoint/2010/main" val="34440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F0522-3D73-AB80-D030-A8ED50C9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6"/>
                </a:solidFill>
              </a:rPr>
              <a:t>Plan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F24AA5-371C-CF04-F4C9-31785839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5562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/>
              <a:t>L’étiquetage aujourd’hui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Nouveauté au 8-12-2023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Pourquoi VINISCAN ? </a:t>
            </a:r>
          </a:p>
        </p:txBody>
      </p:sp>
      <p:pic>
        <p:nvPicPr>
          <p:cNvPr id="5" name="Image 4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5E6E8E7A-50D1-3070-BE01-EFAB9F70C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1" y="568711"/>
            <a:ext cx="2038525" cy="826841"/>
          </a:xfrm>
          <a:prstGeom prst="rect">
            <a:avLst/>
          </a:prstGeom>
        </p:spPr>
      </p:pic>
      <p:pic>
        <p:nvPicPr>
          <p:cNvPr id="4" name="Image 3" descr="Une image contenant 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382E9149-AE5D-BC39-1BDA-37B5211E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78" y="2685973"/>
            <a:ext cx="61055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4FFB1-2C14-6252-E56A-4032223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982132"/>
            <a:ext cx="8153398" cy="1303867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6"/>
                </a:solidFill>
              </a:rPr>
              <a:t>I- L’étiquetage aujourd’hui</a:t>
            </a:r>
          </a:p>
        </p:txBody>
      </p:sp>
      <p:pic>
        <p:nvPicPr>
          <p:cNvPr id="6" name="Image 5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86F51F3F-CBDC-5687-876F-1E1E393F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1" y="568711"/>
            <a:ext cx="2038525" cy="826841"/>
          </a:xfrm>
          <a:prstGeom prst="rect">
            <a:avLst/>
          </a:prstGeom>
        </p:spPr>
      </p:pic>
      <p:pic>
        <p:nvPicPr>
          <p:cNvPr id="15" name="Image 14" descr="Une image contenant texte, bouteille, habits, conception&#10;&#10;Description générée automatiquement">
            <a:extLst>
              <a:ext uri="{FF2B5EF4-FFF2-40B4-BE49-F238E27FC236}">
                <a16:creationId xmlns:a16="http://schemas.microsoft.com/office/drawing/2014/main" id="{FB4F4028-2924-92D2-CD6F-B9E75CB5A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4" y="485775"/>
            <a:ext cx="3848100" cy="58864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32CCF3-A4A1-3626-C9E4-33CA66E0C818}"/>
              </a:ext>
            </a:extLst>
          </p:cNvPr>
          <p:cNvSpPr txBox="1"/>
          <p:nvPr/>
        </p:nvSpPr>
        <p:spPr>
          <a:xfrm>
            <a:off x="5007887" y="3105787"/>
            <a:ext cx="207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1</a:t>
            </a:r>
            <a:r>
              <a:rPr lang="fr-FR" dirty="0">
                <a:latin typeface="Avenir Next LT Pro" panose="020B0504020202020204" pitchFamily="34" charset="0"/>
              </a:rPr>
              <a:t> - Dénomination 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2</a:t>
            </a:r>
            <a:r>
              <a:rPr lang="fr-FR" dirty="0">
                <a:latin typeface="Avenir Next LT Pro" panose="020B0504020202020204" pitchFamily="34" charset="0"/>
              </a:rPr>
              <a:t> - Embouteilleur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3</a:t>
            </a:r>
            <a:r>
              <a:rPr lang="fr-FR" dirty="0">
                <a:latin typeface="Avenir Next LT Pro" panose="020B0504020202020204" pitchFamily="34" charset="0"/>
              </a:rPr>
              <a:t> - Volume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4 </a:t>
            </a:r>
            <a:r>
              <a:rPr lang="fr-FR" dirty="0">
                <a:latin typeface="Avenir Next LT Pro" panose="020B0504020202020204" pitchFamily="34" charset="0"/>
              </a:rPr>
              <a:t>-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Allergènes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C67A74-D358-CEC4-FA94-35D45DC174B7}"/>
              </a:ext>
            </a:extLst>
          </p:cNvPr>
          <p:cNvSpPr txBox="1"/>
          <p:nvPr/>
        </p:nvSpPr>
        <p:spPr>
          <a:xfrm>
            <a:off x="7266974" y="3105787"/>
            <a:ext cx="323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5</a:t>
            </a:r>
            <a:r>
              <a:rPr lang="fr-FR" dirty="0">
                <a:latin typeface="Avenir Next LT Pro" panose="020B0504020202020204" pitchFamily="34" charset="0"/>
              </a:rPr>
              <a:t> – TAVA / Pictogramme (femme enceinte)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6</a:t>
            </a:r>
            <a:r>
              <a:rPr lang="fr-FR" dirty="0">
                <a:latin typeface="Avenir Next LT Pro" panose="020B0504020202020204" pitchFamily="34" charset="0"/>
              </a:rPr>
              <a:t> – Provenance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7</a:t>
            </a:r>
            <a:r>
              <a:rPr lang="fr-FR" dirty="0">
                <a:latin typeface="Avenir Next LT Pro" panose="020B0504020202020204" pitchFamily="34" charset="0"/>
              </a:rPr>
              <a:t> –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Numéro de lot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E4A937-92FD-E4E0-D5F0-EF6797869342}"/>
              </a:ext>
            </a:extLst>
          </p:cNvPr>
          <p:cNvSpPr txBox="1"/>
          <p:nvPr/>
        </p:nvSpPr>
        <p:spPr>
          <a:xfrm>
            <a:off x="5017841" y="4380806"/>
            <a:ext cx="312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  <a:latin typeface="Avenir Next LT Pro" panose="020B0504020202020204" pitchFamily="34" charset="0"/>
              </a:rPr>
              <a:t>1 </a:t>
            </a:r>
            <a:r>
              <a:rPr lang="fr-FR" dirty="0">
                <a:latin typeface="Avenir Next LT Pro" panose="020B0504020202020204" pitchFamily="34" charset="0"/>
              </a:rPr>
              <a:t>– Nom de la cuvée </a:t>
            </a:r>
          </a:p>
          <a:p>
            <a:r>
              <a:rPr lang="fr-FR" dirty="0">
                <a:solidFill>
                  <a:srgbClr val="92D050"/>
                </a:solidFill>
                <a:latin typeface="Avenir Next LT Pro" panose="020B0504020202020204" pitchFamily="34" charset="0"/>
              </a:rPr>
              <a:t>2</a:t>
            </a:r>
            <a:r>
              <a:rPr lang="fr-FR" dirty="0">
                <a:latin typeface="Avenir Next LT Pro" panose="020B0504020202020204" pitchFamily="34" charset="0"/>
              </a:rPr>
              <a:t> - Millésime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B0DA02-139D-68A5-D297-CA72AD70EB74}"/>
              </a:ext>
            </a:extLst>
          </p:cNvPr>
          <p:cNvSpPr txBox="1"/>
          <p:nvPr/>
        </p:nvSpPr>
        <p:spPr>
          <a:xfrm>
            <a:off x="5645873" y="5177289"/>
            <a:ext cx="604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 Une seule étiquette avec mentions obligatoires ET facultatives</a:t>
            </a:r>
          </a:p>
          <a:p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 Respect des règles juridiques</a:t>
            </a:r>
            <a:endParaRPr lang="fr-FR" dirty="0">
              <a:latin typeface="Avenir Next LT Pro" panose="020B05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84EDA6-7EAF-21EC-D9A1-70D09E4FE203}"/>
              </a:ext>
            </a:extLst>
          </p:cNvPr>
          <p:cNvSpPr txBox="1"/>
          <p:nvPr/>
        </p:nvSpPr>
        <p:spPr>
          <a:xfrm>
            <a:off x="4556760" y="2586303"/>
            <a:ext cx="32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Avenir Next LT Pro" panose="020B0504020202020204" pitchFamily="34" charset="0"/>
              </a:rPr>
              <a:t>Une seule étiquette 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D574660-0EDC-8EFA-5C6D-88911439D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60" y="2415751"/>
            <a:ext cx="129551" cy="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7" grpId="0" uiExpand="1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4FFB1-2C14-6252-E56A-4032223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55" y="1068145"/>
            <a:ext cx="6168688" cy="1303867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6"/>
                </a:solidFill>
              </a:rPr>
              <a:t>I- L’étiquetage aujourd'hui</a:t>
            </a:r>
          </a:p>
        </p:txBody>
      </p:sp>
      <p:pic>
        <p:nvPicPr>
          <p:cNvPr id="6" name="Image 5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86F51F3F-CBDC-5687-876F-1E1E393F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9" y="568711"/>
            <a:ext cx="2038525" cy="826841"/>
          </a:xfrm>
          <a:prstGeom prst="rect">
            <a:avLst/>
          </a:prstGeom>
        </p:spPr>
      </p:pic>
      <p:pic>
        <p:nvPicPr>
          <p:cNvPr id="4" name="Image 3" descr="Une image contenant boisson, texte, bouteille, nourriture&#10;&#10;Description générée automatiquement">
            <a:extLst>
              <a:ext uri="{FF2B5EF4-FFF2-40B4-BE49-F238E27FC236}">
                <a16:creationId xmlns:a16="http://schemas.microsoft.com/office/drawing/2014/main" id="{4227EF05-0090-36A4-ED3D-58E23735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03" y="490661"/>
            <a:ext cx="4356847" cy="58766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F4645D-F5FA-7876-DEE4-71D7AF7B74C7}"/>
              </a:ext>
            </a:extLst>
          </p:cNvPr>
          <p:cNvSpPr txBox="1"/>
          <p:nvPr/>
        </p:nvSpPr>
        <p:spPr>
          <a:xfrm>
            <a:off x="1297946" y="3014820"/>
            <a:ext cx="208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1</a:t>
            </a:r>
            <a:r>
              <a:rPr lang="fr-FR" dirty="0">
                <a:latin typeface="Avenir Next LT Pro" panose="020B0504020202020204" pitchFamily="34" charset="0"/>
              </a:rPr>
              <a:t> - Dénomination 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2</a:t>
            </a:r>
            <a:r>
              <a:rPr lang="fr-FR" dirty="0">
                <a:latin typeface="Avenir Next LT Pro" panose="020B0504020202020204" pitchFamily="34" charset="0"/>
              </a:rPr>
              <a:t> - Embouteilleur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3</a:t>
            </a:r>
            <a:r>
              <a:rPr lang="fr-FR" dirty="0">
                <a:latin typeface="Avenir Next LT Pro" panose="020B0504020202020204" pitchFamily="34" charset="0"/>
              </a:rPr>
              <a:t> - Volume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4 </a:t>
            </a:r>
            <a:r>
              <a:rPr lang="fr-FR" dirty="0">
                <a:latin typeface="Avenir Next LT Pro" panose="020B0504020202020204" pitchFamily="34" charset="0"/>
              </a:rPr>
              <a:t>-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Allergènes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8DF065-F19B-6263-67BD-7D30F81E7DE4}"/>
              </a:ext>
            </a:extLst>
          </p:cNvPr>
          <p:cNvSpPr txBox="1"/>
          <p:nvPr/>
        </p:nvSpPr>
        <p:spPr>
          <a:xfrm>
            <a:off x="4316904" y="3121380"/>
            <a:ext cx="324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5</a:t>
            </a:r>
            <a:r>
              <a:rPr lang="fr-FR" dirty="0">
                <a:latin typeface="Avenir Next LT Pro" panose="020B0504020202020204" pitchFamily="34" charset="0"/>
              </a:rPr>
              <a:t> – TAVA / Pictogramme (femme enceinte)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6</a:t>
            </a:r>
            <a:r>
              <a:rPr lang="fr-FR" dirty="0">
                <a:latin typeface="Avenir Next LT Pro" panose="020B0504020202020204" pitchFamily="34" charset="0"/>
              </a:rPr>
              <a:t> – Provenance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7</a:t>
            </a:r>
            <a:r>
              <a:rPr lang="fr-FR" dirty="0">
                <a:latin typeface="Avenir Next LT Pro" panose="020B0504020202020204" pitchFamily="34" charset="0"/>
              </a:rPr>
              <a:t> –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Numéro de lot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842DBF-CFFD-BF86-2192-80D4324F81D5}"/>
              </a:ext>
            </a:extLst>
          </p:cNvPr>
          <p:cNvSpPr txBox="1"/>
          <p:nvPr/>
        </p:nvSpPr>
        <p:spPr>
          <a:xfrm>
            <a:off x="1297945" y="4402804"/>
            <a:ext cx="374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  <a:latin typeface="Avenir Next LT Pro" panose="020B0504020202020204" pitchFamily="34" charset="0"/>
              </a:rPr>
              <a:t>1 </a:t>
            </a:r>
            <a:r>
              <a:rPr lang="fr-FR" dirty="0">
                <a:latin typeface="Avenir Next LT Pro" panose="020B0504020202020204" pitchFamily="34" charset="0"/>
              </a:rPr>
              <a:t>– Nom de la cuvée </a:t>
            </a:r>
          </a:p>
          <a:p>
            <a:r>
              <a:rPr lang="fr-FR" dirty="0">
                <a:solidFill>
                  <a:srgbClr val="92D050"/>
                </a:solidFill>
                <a:latin typeface="Avenir Next LT Pro" panose="020B0504020202020204" pitchFamily="34" charset="0"/>
              </a:rPr>
              <a:t>2</a:t>
            </a:r>
            <a:r>
              <a:rPr lang="fr-FR" dirty="0">
                <a:latin typeface="Avenir Next LT Pro" panose="020B0504020202020204" pitchFamily="34" charset="0"/>
              </a:rPr>
              <a:t> - Millésime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DC91B0-B201-608F-56C3-75196F9BD4B2}"/>
              </a:ext>
            </a:extLst>
          </p:cNvPr>
          <p:cNvSpPr txBox="1"/>
          <p:nvPr/>
        </p:nvSpPr>
        <p:spPr>
          <a:xfrm>
            <a:off x="2117167" y="5133636"/>
            <a:ext cx="6043205" cy="87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 Deux étiquette avec répartition des mentions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 Respect des règles juridiques</a:t>
            </a:r>
            <a:endParaRPr lang="fr-FR" dirty="0">
              <a:latin typeface="Avenir Next LT Pro" panose="020B05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5FE6AC-EB41-3C8D-7262-567C45F93837}"/>
              </a:ext>
            </a:extLst>
          </p:cNvPr>
          <p:cNvSpPr txBox="1"/>
          <p:nvPr/>
        </p:nvSpPr>
        <p:spPr>
          <a:xfrm>
            <a:off x="665539" y="2571438"/>
            <a:ext cx="32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Avenir Next LT Pro" panose="020B0504020202020204" pitchFamily="34" charset="0"/>
              </a:rPr>
              <a:t>Deux étiquettes ?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008C9ED-C2A7-37C3-4124-A16828589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035" y="3087336"/>
            <a:ext cx="205425" cy="1570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924206B-02F2-EE6B-DD33-038CBB5CC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065" y="2773817"/>
            <a:ext cx="1106377" cy="3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04ACEB2-5702-D14F-9AAC-572978185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9"/>
          <a:stretch/>
        </p:blipFill>
        <p:spPr>
          <a:xfrm>
            <a:off x="486946" y="1816374"/>
            <a:ext cx="7544454" cy="45505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DAF92DF-AC25-1856-5FDF-86334C4072CE}"/>
              </a:ext>
            </a:extLst>
          </p:cNvPr>
          <p:cNvSpPr txBox="1">
            <a:spLocks/>
          </p:cNvSpPr>
          <p:nvPr/>
        </p:nvSpPr>
        <p:spPr>
          <a:xfrm>
            <a:off x="1884662" y="857685"/>
            <a:ext cx="6146738" cy="9547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b="1" dirty="0">
                <a:solidFill>
                  <a:schemeClr val="accent6"/>
                </a:solidFill>
              </a:rPr>
              <a:t>Le Guide de la Fédération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BB5DF3-F407-98D2-18C7-D57BA80919B7}"/>
              </a:ext>
            </a:extLst>
          </p:cNvPr>
          <p:cNvSpPr txBox="1"/>
          <p:nvPr/>
        </p:nvSpPr>
        <p:spPr>
          <a:xfrm>
            <a:off x="8887208" y="1786522"/>
            <a:ext cx="2817845" cy="129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Didactique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Pratique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Visuel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7B8932-23DA-B19D-115B-4F9402743E53}"/>
              </a:ext>
            </a:extLst>
          </p:cNvPr>
          <p:cNvSpPr txBox="1"/>
          <p:nvPr/>
        </p:nvSpPr>
        <p:spPr>
          <a:xfrm>
            <a:off x="8887209" y="3540115"/>
            <a:ext cx="2817845" cy="129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Ne se substitue pas au guide DGCCRF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Non-exhaustif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66C404-525D-F16D-12F8-6EDACCDB54C7}"/>
              </a:ext>
            </a:extLst>
          </p:cNvPr>
          <p:cNvSpPr txBox="1"/>
          <p:nvPr/>
        </p:nvSpPr>
        <p:spPr>
          <a:xfrm>
            <a:off x="8958454" y="5265497"/>
            <a:ext cx="281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venir Next LT Pro" panose="020B0504020202020204" pitchFamily="34" charset="0"/>
              </a:rPr>
              <a:t>Bientôt dans vos ODG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7383CD-7E7B-572F-ED12-D5487FC2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11" y="1987539"/>
            <a:ext cx="953113" cy="9531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E7C638-7592-6223-F8EE-A5151A1CC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80" y="3629214"/>
            <a:ext cx="900295" cy="9002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19A8AF9-69D3-E069-2A86-0F9796C60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182" y="4991017"/>
            <a:ext cx="643812" cy="6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F0522-3D73-AB80-D030-A8ED50C9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982132"/>
            <a:ext cx="6324598" cy="1303867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6"/>
                </a:solidFill>
              </a:rPr>
              <a:t>II - Nouveautés au 8-12-23</a:t>
            </a:r>
          </a:p>
        </p:txBody>
      </p:sp>
      <p:pic>
        <p:nvPicPr>
          <p:cNvPr id="11" name="Image 10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6CFBE20B-BB30-677C-0C60-AA646DA8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1" y="568711"/>
            <a:ext cx="2038525" cy="826841"/>
          </a:xfrm>
          <a:prstGeom prst="rect">
            <a:avLst/>
          </a:prstGeom>
        </p:spPr>
      </p:pic>
      <p:pic>
        <p:nvPicPr>
          <p:cNvPr id="4" name="Image 3" descr="Une image contenant boisson, nourriture, alcool, Bouteille en verre&#10;&#10;Description générée automatiquement">
            <a:extLst>
              <a:ext uri="{FF2B5EF4-FFF2-40B4-BE49-F238E27FC236}">
                <a16:creationId xmlns:a16="http://schemas.microsoft.com/office/drawing/2014/main" id="{F57D186E-0A58-86BF-EB40-8C0590E2F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5" y="437782"/>
            <a:ext cx="4034208" cy="598243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52AF28-3823-5FDF-20CF-B37E71614738}"/>
              </a:ext>
            </a:extLst>
          </p:cNvPr>
          <p:cNvSpPr txBox="1"/>
          <p:nvPr/>
        </p:nvSpPr>
        <p:spPr>
          <a:xfrm>
            <a:off x="5391391" y="2515335"/>
            <a:ext cx="208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1</a:t>
            </a:r>
            <a:r>
              <a:rPr lang="fr-FR" dirty="0">
                <a:latin typeface="Avenir Next LT Pro" panose="020B0504020202020204" pitchFamily="34" charset="0"/>
              </a:rPr>
              <a:t> - Dénomination 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2</a:t>
            </a:r>
            <a:r>
              <a:rPr lang="fr-FR" dirty="0">
                <a:latin typeface="Avenir Next LT Pro" panose="020B0504020202020204" pitchFamily="34" charset="0"/>
              </a:rPr>
              <a:t> - Embouteilleur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3</a:t>
            </a:r>
            <a:r>
              <a:rPr lang="fr-FR" dirty="0">
                <a:latin typeface="Avenir Next LT Pro" panose="020B0504020202020204" pitchFamily="34" charset="0"/>
              </a:rPr>
              <a:t> - Volume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4 </a:t>
            </a:r>
            <a:r>
              <a:rPr lang="fr-FR" dirty="0">
                <a:latin typeface="Avenir Next LT Pro" panose="020B0504020202020204" pitchFamily="34" charset="0"/>
              </a:rPr>
              <a:t>-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Allergènes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780C63-2511-43E8-FDDF-34CCCE7B896F}"/>
              </a:ext>
            </a:extLst>
          </p:cNvPr>
          <p:cNvSpPr txBox="1"/>
          <p:nvPr/>
        </p:nvSpPr>
        <p:spPr>
          <a:xfrm>
            <a:off x="7650478" y="2515335"/>
            <a:ext cx="3246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5</a:t>
            </a:r>
            <a:r>
              <a:rPr lang="fr-FR" dirty="0">
                <a:latin typeface="Avenir Next LT Pro" panose="020B0504020202020204" pitchFamily="34" charset="0"/>
              </a:rPr>
              <a:t> – TAVA / Pictogramme (femme enceinte)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6</a:t>
            </a:r>
            <a:r>
              <a:rPr lang="fr-FR" dirty="0">
                <a:latin typeface="Avenir Next LT Pro" panose="020B0504020202020204" pitchFamily="34" charset="0"/>
              </a:rPr>
              <a:t> – Provenance</a:t>
            </a:r>
          </a:p>
          <a:p>
            <a:r>
              <a:rPr lang="fr-FR" dirty="0">
                <a:solidFill>
                  <a:schemeClr val="accent1"/>
                </a:solidFill>
                <a:latin typeface="Avenir Next LT Pro" panose="020B0504020202020204" pitchFamily="34" charset="0"/>
              </a:rPr>
              <a:t>7</a:t>
            </a:r>
            <a:r>
              <a:rPr lang="fr-FR" dirty="0">
                <a:latin typeface="Avenir Next LT Pro" panose="020B0504020202020204" pitchFamily="34" charset="0"/>
              </a:rPr>
              <a:t> –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Numéro de lot</a:t>
            </a:r>
          </a:p>
          <a:p>
            <a:r>
              <a:rPr lang="fr-FR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8</a:t>
            </a:r>
            <a:r>
              <a:rPr lang="fr-FR" b="1" dirty="0">
                <a:latin typeface="Avenir Next LT Pro" panose="020B0504020202020204" pitchFamily="34" charset="0"/>
              </a:rPr>
              <a:t> – Ingrédients et déclaration nutritionnelle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DDC5CA-C0A9-245C-BD07-0AFE0C1CB6F8}"/>
              </a:ext>
            </a:extLst>
          </p:cNvPr>
          <p:cNvSpPr txBox="1"/>
          <p:nvPr/>
        </p:nvSpPr>
        <p:spPr>
          <a:xfrm>
            <a:off x="5307559" y="3923367"/>
            <a:ext cx="24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  <a:latin typeface="Avenir Next LT Pro" panose="020B0504020202020204" pitchFamily="34" charset="0"/>
              </a:rPr>
              <a:t>1 </a:t>
            </a:r>
            <a:r>
              <a:rPr lang="fr-FR" dirty="0">
                <a:latin typeface="Avenir Next LT Pro" panose="020B0504020202020204" pitchFamily="34" charset="0"/>
              </a:rPr>
              <a:t>– Nom de la cuvée </a:t>
            </a:r>
          </a:p>
          <a:p>
            <a:r>
              <a:rPr lang="fr-FR" dirty="0">
                <a:solidFill>
                  <a:srgbClr val="92D050"/>
                </a:solidFill>
                <a:latin typeface="Avenir Next LT Pro" panose="020B0504020202020204" pitchFamily="34" charset="0"/>
              </a:rPr>
              <a:t>2</a:t>
            </a:r>
            <a:r>
              <a:rPr lang="fr-FR" dirty="0">
                <a:latin typeface="Avenir Next LT Pro" panose="020B0504020202020204" pitchFamily="34" charset="0"/>
              </a:rPr>
              <a:t> - Millésime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8A673D-EB95-39EB-BE62-2C8D512271C7}"/>
              </a:ext>
            </a:extLst>
          </p:cNvPr>
          <p:cNvSpPr txBox="1"/>
          <p:nvPr/>
        </p:nvSpPr>
        <p:spPr>
          <a:xfrm>
            <a:off x="4628875" y="4846697"/>
            <a:ext cx="6043205" cy="87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 Dématérialisation facultative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 Respect des règles juridiques</a:t>
            </a:r>
            <a:endParaRPr lang="fr-FR" dirty="0">
              <a:latin typeface="Avenir Next LT Pro" panose="020B05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3F74ED-1B52-2F88-F45C-2901F3595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859" y="3177449"/>
            <a:ext cx="181866" cy="1530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E9B34A-5F82-B9D4-3262-66944E94056B}"/>
              </a:ext>
            </a:extLst>
          </p:cNvPr>
          <p:cNvSpPr/>
          <p:nvPr/>
        </p:nvSpPr>
        <p:spPr>
          <a:xfrm>
            <a:off x="1228181" y="2810953"/>
            <a:ext cx="1003408" cy="315615"/>
          </a:xfrm>
          <a:prstGeom prst="rect">
            <a:avLst/>
          </a:prstGeom>
          <a:solidFill>
            <a:srgbClr val="E9D1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955F06-6020-9381-E0B9-4EB666E0C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49" y="2799578"/>
            <a:ext cx="1530071" cy="3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F0522-3D73-AB80-D030-A8ED50C9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4" y="1060078"/>
            <a:ext cx="6324598" cy="1303867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6"/>
                </a:solidFill>
              </a:rPr>
              <a:t>II – Nouveautés au 8-12-23</a:t>
            </a:r>
          </a:p>
        </p:txBody>
      </p:sp>
      <p:pic>
        <p:nvPicPr>
          <p:cNvPr id="11" name="Image 10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6CFBE20B-BB30-677C-0C60-AA646DA8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1" y="568711"/>
            <a:ext cx="2038525" cy="8268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8A673D-EB95-39EB-BE62-2C8D512271C7}"/>
              </a:ext>
            </a:extLst>
          </p:cNvPr>
          <p:cNvSpPr txBox="1"/>
          <p:nvPr/>
        </p:nvSpPr>
        <p:spPr>
          <a:xfrm>
            <a:off x="3384155" y="2934614"/>
            <a:ext cx="7020777" cy="46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 Dématérialisation facultative, des </a:t>
            </a:r>
            <a:r>
              <a:rPr lang="fr-FR" u="sng" dirty="0">
                <a:latin typeface="Avenir Next LT Pro" panose="020B0504020202020204" pitchFamily="34" charset="0"/>
                <a:sym typeface="Wingdings" panose="05000000000000000000" pitchFamily="2" charset="2"/>
              </a:rPr>
              <a:t>règles spéciales </a:t>
            </a: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à respecter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13ECAC-0A61-C482-270E-A9627DAE72F5}"/>
              </a:ext>
            </a:extLst>
          </p:cNvPr>
          <p:cNvSpPr txBox="1"/>
          <p:nvPr/>
        </p:nvSpPr>
        <p:spPr>
          <a:xfrm>
            <a:off x="3869405" y="2565282"/>
            <a:ext cx="632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venir Next LT Pro" panose="020B0504020202020204" pitchFamily="34" charset="0"/>
              </a:rPr>
              <a:t>Traduction, Traçabilité, Champ visuel : règles générales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E6F907-2A75-1F9E-764D-BA54382C3760}"/>
              </a:ext>
            </a:extLst>
          </p:cNvPr>
          <p:cNvSpPr txBox="1"/>
          <p:nvPr/>
        </p:nvSpPr>
        <p:spPr>
          <a:xfrm>
            <a:off x="3732244" y="3337288"/>
            <a:ext cx="7020777" cy="21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Accompagnement d’une mention introductive» et valeur énergétique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Plateforme non marchande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Durée de vie des données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Respect des données RGPD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A7AF75-175C-4E02-FA42-12EE3E5C6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0" b="1216"/>
          <a:stretch/>
        </p:blipFill>
        <p:spPr>
          <a:xfrm>
            <a:off x="466721" y="479972"/>
            <a:ext cx="2446730" cy="58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F0522-3D73-AB80-D030-A8ED50C9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6"/>
                </a:solidFill>
              </a:rPr>
              <a:t>III – Pourquoi VINISCAN ? </a:t>
            </a:r>
          </a:p>
        </p:txBody>
      </p:sp>
      <p:pic>
        <p:nvPicPr>
          <p:cNvPr id="11" name="Image 10" descr="Une image contenant Graphique, clipart, cercle, Caractère coloré&#10;&#10;Description générée automatiquement">
            <a:extLst>
              <a:ext uri="{FF2B5EF4-FFF2-40B4-BE49-F238E27FC236}">
                <a16:creationId xmlns:a16="http://schemas.microsoft.com/office/drawing/2014/main" id="{6CFBE20B-BB30-677C-0C60-AA646DA8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84" y="568711"/>
            <a:ext cx="2038525" cy="826841"/>
          </a:xfrm>
          <a:prstGeom prst="rect">
            <a:avLst/>
          </a:prstGeom>
        </p:spPr>
      </p:pic>
      <p:pic>
        <p:nvPicPr>
          <p:cNvPr id="4" name="Espace réservé du contenu 3" descr="Une image contenant Bouteille en verre, boisson, bouteille, alcool&#10;&#10;Description générée automatiquement">
            <a:extLst>
              <a:ext uri="{FF2B5EF4-FFF2-40B4-BE49-F238E27FC236}">
                <a16:creationId xmlns:a16="http://schemas.microsoft.com/office/drawing/2014/main" id="{7A62EBAD-BE26-86A4-C445-6DB21CBD7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28" y="740757"/>
            <a:ext cx="2685209" cy="5635049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220BD6-CEE5-02D4-573C-211616388832}"/>
              </a:ext>
            </a:extLst>
          </p:cNvPr>
          <p:cNvSpPr txBox="1"/>
          <p:nvPr/>
        </p:nvSpPr>
        <p:spPr>
          <a:xfrm>
            <a:off x="862104" y="2571910"/>
            <a:ext cx="644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Emergence de multiples solutions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Avenir Next LT Pro" panose="020B0504020202020204" pitchFamily="34" charset="0"/>
              </a:rPr>
              <a:t>Fiabilité juridique et pérennité incertaines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0FE44-DAB8-30C1-CFC6-929E401BB7D3}"/>
              </a:ext>
            </a:extLst>
          </p:cNvPr>
          <p:cNvSpPr txBox="1"/>
          <p:nvPr/>
        </p:nvSpPr>
        <p:spPr>
          <a:xfrm>
            <a:off x="2742009" y="3442992"/>
            <a:ext cx="644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Ajustements via un co-développement entre la Fédération et la Commission Commerciale Viticole </a:t>
            </a:r>
            <a:endParaRPr lang="fr-FR" dirty="0">
              <a:latin typeface="Avenir Next LT Pro" panose="020B05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6BB86A-D9BE-62C1-D93C-3095FB0A79B0}"/>
              </a:ext>
            </a:extLst>
          </p:cNvPr>
          <p:cNvSpPr txBox="1"/>
          <p:nvPr/>
        </p:nvSpPr>
        <p:spPr>
          <a:xfrm>
            <a:off x="4458653" y="4296055"/>
            <a:ext cx="458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Solution simple d’utilisation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Respect des règles juridiques prévues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latin typeface="Avenir Next LT Pro" panose="020B0504020202020204" pitchFamily="34" charset="0"/>
                <a:sym typeface="Wingdings" panose="05000000000000000000" pitchFamily="2" charset="2"/>
              </a:rPr>
              <a:t>Rapidité de création des QR Codes </a:t>
            </a:r>
            <a:endParaRPr lang="fr-FR" dirty="0">
              <a:latin typeface="Avenir Next LT Pro" panose="020B0504020202020204" pitchFamily="34" charset="0"/>
            </a:endParaRPr>
          </a:p>
        </p:txBody>
      </p:sp>
      <p:pic>
        <p:nvPicPr>
          <p:cNvPr id="8" name="Graphique 7" descr="Flèche : courbe légère avec un remplissage uni">
            <a:extLst>
              <a:ext uri="{FF2B5EF4-FFF2-40B4-BE49-F238E27FC236}">
                <a16:creationId xmlns:a16="http://schemas.microsoft.com/office/drawing/2014/main" id="{3063735B-BF6A-F524-DD68-7E26EAF1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2651" y="5130904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64059A0-7216-8D3D-573B-FB009623B387}"/>
              </a:ext>
            </a:extLst>
          </p:cNvPr>
          <p:cNvSpPr txBox="1"/>
          <p:nvPr/>
        </p:nvSpPr>
        <p:spPr>
          <a:xfrm>
            <a:off x="2982311" y="5340571"/>
            <a:ext cx="622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venir Next LT Pro" panose="020B0504020202020204" pitchFamily="34" charset="0"/>
              </a:rPr>
              <a:t>Un bon usage de la dématérialisation pourrait conduire à la dématérialisation d’autres mentions à terme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35160E-BA77-0AA6-8F2E-C72E25AE2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53" y="3733506"/>
            <a:ext cx="1322185" cy="13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6" grpId="0" uiExpand="1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377</Words>
  <Application>Microsoft Office PowerPoint</Application>
  <PresentationFormat>Grand écran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 Next LT Pro Demi</vt:lpstr>
      <vt:lpstr>Garamond</vt:lpstr>
      <vt:lpstr>Wingdings</vt:lpstr>
      <vt:lpstr>Organique</vt:lpstr>
      <vt:lpstr>Présentation PowerPoint</vt:lpstr>
      <vt:lpstr>Introduction </vt:lpstr>
      <vt:lpstr>Plan </vt:lpstr>
      <vt:lpstr>I- L’étiquetage aujourd’hui</vt:lpstr>
      <vt:lpstr>I- L’étiquetage aujourd'hui</vt:lpstr>
      <vt:lpstr>Présentation PowerPoint</vt:lpstr>
      <vt:lpstr>II - Nouveautés au 8-12-23</vt:lpstr>
      <vt:lpstr>II – Nouveautés au 8-12-23</vt:lpstr>
      <vt:lpstr>III – Pourquoi VINISCAN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Salomé Payet</dc:creator>
  <cp:lastModifiedBy>Communication Minervois</cp:lastModifiedBy>
  <cp:revision>51</cp:revision>
  <dcterms:created xsi:type="dcterms:W3CDTF">2023-01-13T10:33:59Z</dcterms:created>
  <dcterms:modified xsi:type="dcterms:W3CDTF">2023-06-15T17:43:39Z</dcterms:modified>
</cp:coreProperties>
</file>